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7"/>
  </p:notesMasterIdLst>
  <p:sldIdLst>
    <p:sldId id="389" r:id="rId2"/>
    <p:sldId id="383" r:id="rId3"/>
    <p:sldId id="386" r:id="rId4"/>
    <p:sldId id="388" r:id="rId5"/>
    <p:sldId id="327" r:id="rId6"/>
    <p:sldId id="370" r:id="rId7"/>
    <p:sldId id="384" r:id="rId8"/>
    <p:sldId id="373" r:id="rId9"/>
    <p:sldId id="387" r:id="rId10"/>
    <p:sldId id="385" r:id="rId11"/>
    <p:sldId id="372" r:id="rId12"/>
    <p:sldId id="375" r:id="rId13"/>
    <p:sldId id="377" r:id="rId14"/>
    <p:sldId id="380" r:id="rId15"/>
    <p:sldId id="3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eet Prabhu" initials="VP" lastIdx="14" clrIdx="0"/>
  <p:cmAuthor id="1" name="Tara Schoenborn" initials="TS" lastIdx="3" clrIdx="1">
    <p:extLst/>
  </p:cmAuthor>
  <p:cmAuthor id="2" name="Benvy Caldwell" initials="BC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F497D"/>
    <a:srgbClr val="003366"/>
    <a:srgbClr val="003399"/>
    <a:srgbClr val="4BACC6"/>
    <a:srgbClr val="006600"/>
    <a:srgbClr val="808000"/>
    <a:srgbClr val="009900"/>
    <a:srgbClr val="00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92" autoAdjust="0"/>
    <p:restoredTop sz="83800" autoAdjust="0"/>
  </p:normalViewPr>
  <p:slideViewPr>
    <p:cSldViewPr>
      <p:cViewPr varScale="1">
        <p:scale>
          <a:sx n="72" d="100"/>
          <a:sy n="72" d="100"/>
        </p:scale>
        <p:origin x="10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69072404310796E-2"/>
          <c:y val="5.7931093822146805E-4"/>
          <c:w val="0.89621104375802596"/>
          <c:h val="0.729262893130687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Severe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433-514A-A9A4-3C402B55BB30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D"/>
              </a:solidFill>
              <a:ln>
                <a:solidFill>
                  <a:srgbClr val="C0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433-514A-A9A4-3C402B55BB30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/>
              </a:solidFill>
              <a:ln>
                <a:solidFill>
                  <a:srgbClr val="9BBB5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433-514A-A9A4-3C402B55BB30}"/>
              </c:ext>
            </c:extLst>
          </c:dPt>
          <c:dPt>
            <c:idx val="3"/>
            <c:invertIfNegative val="0"/>
            <c:bubble3D val="0"/>
            <c:spPr>
              <a:solidFill>
                <a:srgbClr val="8064A2"/>
              </a:solidFill>
              <a:ln>
                <a:solidFill>
                  <a:srgbClr val="8064A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433-514A-A9A4-3C402B55BB30}"/>
              </c:ext>
            </c:extLst>
          </c:dPt>
          <c:dPt>
            <c:idx val="4"/>
            <c:invertIfNegative val="0"/>
            <c:bubble3D val="0"/>
            <c:spPr>
              <a:solidFill>
                <a:srgbClr val="4BACC6"/>
              </a:solidFill>
              <a:ln>
                <a:solidFill>
                  <a:srgbClr val="4BACC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433-514A-A9A4-3C402B55BB30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/>
              </a:solidFill>
              <a:ln>
                <a:solidFill>
                  <a:srgbClr val="F7964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433-514A-A9A4-3C402B55BB30}"/>
              </c:ext>
            </c:extLst>
          </c:dPt>
          <c:dPt>
            <c:idx val="7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433-514A-A9A4-3C402B55BB30}"/>
              </c:ext>
            </c:extLst>
          </c:dPt>
          <c:dPt>
            <c:idx val="8"/>
            <c:invertIfNegative val="0"/>
            <c:bubble3D val="0"/>
            <c:spPr>
              <a:solidFill>
                <a:srgbClr val="C0504D"/>
              </a:solidFill>
              <a:ln>
                <a:solidFill>
                  <a:srgbClr val="C0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433-514A-A9A4-3C402B55BB30}"/>
              </c:ext>
            </c:extLst>
          </c:dPt>
          <c:dPt>
            <c:idx val="9"/>
            <c:invertIfNegative val="0"/>
            <c:bubble3D val="0"/>
            <c:spPr>
              <a:solidFill>
                <a:srgbClr val="9BBB59"/>
              </a:solidFill>
              <a:ln>
                <a:solidFill>
                  <a:srgbClr val="9BBB59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1433-514A-A9A4-3C402B55BB30}"/>
              </c:ext>
            </c:extLst>
          </c:dPt>
          <c:dPt>
            <c:idx val="10"/>
            <c:invertIfNegative val="0"/>
            <c:bubble3D val="0"/>
            <c:spPr>
              <a:solidFill>
                <a:srgbClr val="8064A2"/>
              </a:solidFill>
              <a:ln>
                <a:solidFill>
                  <a:srgbClr val="8064A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1433-514A-A9A4-3C402B55BB30}"/>
              </c:ext>
            </c:extLst>
          </c:dPt>
          <c:dPt>
            <c:idx val="11"/>
            <c:invertIfNegative val="0"/>
            <c:bubble3D val="0"/>
            <c:spPr>
              <a:solidFill>
                <a:srgbClr val="4BACC6"/>
              </a:solidFill>
              <a:ln>
                <a:solidFill>
                  <a:srgbClr val="4BACC6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1433-514A-A9A4-3C402B55BB30}"/>
              </c:ext>
            </c:extLst>
          </c:dPt>
          <c:dPt>
            <c:idx val="12"/>
            <c:invertIfNegative val="0"/>
            <c:bubble3D val="0"/>
            <c:spPr>
              <a:solidFill>
                <a:srgbClr val="F79646"/>
              </a:solidFill>
              <a:ln>
                <a:solidFill>
                  <a:srgbClr val="F79646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1433-514A-A9A4-3C402B55BB30}"/>
              </c:ext>
            </c:extLst>
          </c:dPt>
          <c:dPt>
            <c:idx val="14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1433-514A-A9A4-3C402B55BB30}"/>
              </c:ext>
            </c:extLst>
          </c:dPt>
          <c:dPt>
            <c:idx val="15"/>
            <c:invertIfNegative val="0"/>
            <c:bubble3D val="0"/>
            <c:spPr>
              <a:solidFill>
                <a:srgbClr val="C0504D"/>
              </a:solidFill>
              <a:ln>
                <a:solidFill>
                  <a:srgbClr val="C0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1433-514A-A9A4-3C402B55BB30}"/>
              </c:ext>
            </c:extLst>
          </c:dPt>
          <c:dPt>
            <c:idx val="16"/>
            <c:invertIfNegative val="0"/>
            <c:bubble3D val="0"/>
            <c:spPr>
              <a:solidFill>
                <a:srgbClr val="9BBB59"/>
              </a:solidFill>
              <a:ln>
                <a:solidFill>
                  <a:srgbClr val="9BBB59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1433-514A-A9A4-3C402B55BB30}"/>
              </c:ext>
            </c:extLst>
          </c:dPt>
          <c:dPt>
            <c:idx val="17"/>
            <c:invertIfNegative val="0"/>
            <c:bubble3D val="0"/>
            <c:spPr>
              <a:solidFill>
                <a:srgbClr val="8064A2"/>
              </a:solidFill>
              <a:ln>
                <a:solidFill>
                  <a:srgbClr val="8064A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1433-514A-A9A4-3C402B55BB30}"/>
              </c:ext>
            </c:extLst>
          </c:dPt>
          <c:dPt>
            <c:idx val="18"/>
            <c:invertIfNegative val="0"/>
            <c:bubble3D val="0"/>
            <c:spPr>
              <a:solidFill>
                <a:srgbClr val="4BACC6"/>
              </a:solidFill>
              <a:ln>
                <a:solidFill>
                  <a:srgbClr val="4BACC6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1433-514A-A9A4-3C402B55BB30}"/>
              </c:ext>
            </c:extLst>
          </c:dPt>
          <c:dPt>
            <c:idx val="19"/>
            <c:invertIfNegative val="0"/>
            <c:bubble3D val="0"/>
            <c:spPr>
              <a:solidFill>
                <a:srgbClr val="F79646"/>
              </a:solidFill>
              <a:ln>
                <a:solidFill>
                  <a:srgbClr val="F79646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1433-514A-A9A4-3C402B55BB30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sz="1600"/>
                      <a:t>20%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33-514A-A9A4-3C402B55BB3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z="1600" dirty="0"/>
                      <a:t>14%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433-514A-A9A4-3C402B55BB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1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HIV-unexposed</c:v>
                </c:pt>
                <c:pt idx="1">
                  <c:v>TDF/FTC/EFV</c:v>
                </c:pt>
                <c:pt idx="2">
                  <c:v>TDF/FTC/NVP</c:v>
                </c:pt>
                <c:pt idx="3">
                  <c:v>ZDV/3TC/NVP</c:v>
                </c:pt>
                <c:pt idx="4">
                  <c:v>TDF/FTC/LPV-r</c:v>
                </c:pt>
                <c:pt idx="5">
                  <c:v>ZDV/3TC/LPV-r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0.1004</c:v>
                </c:pt>
                <c:pt idx="1">
                  <c:v>0.123</c:v>
                </c:pt>
                <c:pt idx="2">
                  <c:v>0.1789</c:v>
                </c:pt>
                <c:pt idx="3">
                  <c:v>0.20730000000000001</c:v>
                </c:pt>
                <c:pt idx="4">
                  <c:v>0.1948</c:v>
                </c:pt>
                <c:pt idx="5">
                  <c:v>0.23350000000000001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1433-514A-A9A4-3C402B55BB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Non-Severe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>
                <a:solidFill>
                  <a:srgbClr val="4F81BD">
                    <a:lumMod val="40000"/>
                    <a:lumOff val="6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6-1433-514A-A9A4-3C402B55BB30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  <a:ln>
                <a:solidFill>
                  <a:srgbClr val="C0504D">
                    <a:lumMod val="40000"/>
                    <a:lumOff val="6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8-1433-514A-A9A4-3C402B55BB30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>
                  <a:lumMod val="40000"/>
                  <a:lumOff val="60000"/>
                </a:srgbClr>
              </a:solidFill>
              <a:ln>
                <a:solidFill>
                  <a:srgbClr val="9BBB59">
                    <a:lumMod val="40000"/>
                    <a:lumOff val="6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A-1433-514A-A9A4-3C402B55BB30}"/>
              </c:ext>
            </c:extLst>
          </c:dPt>
          <c:dPt>
            <c:idx val="3"/>
            <c:invertIfNegative val="0"/>
            <c:bubble3D val="0"/>
            <c:spPr>
              <a:solidFill>
                <a:srgbClr val="8064A2">
                  <a:lumMod val="40000"/>
                  <a:lumOff val="60000"/>
                </a:srgbClr>
              </a:solidFill>
              <a:ln>
                <a:solidFill>
                  <a:srgbClr val="8064A2">
                    <a:lumMod val="40000"/>
                    <a:lumOff val="6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C-1433-514A-A9A4-3C402B55BB30}"/>
              </c:ext>
            </c:extLst>
          </c:dPt>
          <c:dPt>
            <c:idx val="4"/>
            <c:invertIfNegative val="0"/>
            <c:bubble3D val="0"/>
            <c:spPr>
              <a:solidFill>
                <a:srgbClr val="4BACC6">
                  <a:lumMod val="40000"/>
                  <a:lumOff val="60000"/>
                </a:srgbClr>
              </a:solidFill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E-1433-514A-A9A4-3C402B55BB30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rgbClr val="F79646">
                    <a:lumMod val="40000"/>
                    <a:lumOff val="6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30-1433-514A-A9A4-3C402B55BB30}"/>
              </c:ext>
            </c:extLst>
          </c:dPt>
          <c:dPt>
            <c:idx val="7"/>
            <c:invertIfNegative val="0"/>
            <c:bubble3D val="0"/>
            <c:spPr>
              <a:solidFill>
                <a:srgbClr val="B9CDE5"/>
              </a:solidFill>
              <a:ln>
                <a:solidFill>
                  <a:srgbClr val="B9CDE5"/>
                </a:solidFill>
              </a:ln>
            </c:spPr>
            <c:extLst>
              <c:ext xmlns:c16="http://schemas.microsoft.com/office/drawing/2014/chart" uri="{C3380CC4-5D6E-409C-BE32-E72D297353CC}">
                <c16:uniqueId val="{00000032-1433-514A-A9A4-3C402B55BB30}"/>
              </c:ext>
            </c:extLst>
          </c:dPt>
          <c:dPt>
            <c:idx val="8"/>
            <c:invertIfNegative val="0"/>
            <c:bubble3D val="0"/>
            <c:spPr>
              <a:solidFill>
                <a:srgbClr val="E6B9B8"/>
              </a:solidFill>
              <a:ln>
                <a:solidFill>
                  <a:srgbClr val="E6B9B8"/>
                </a:solidFill>
              </a:ln>
            </c:spPr>
            <c:extLst>
              <c:ext xmlns:c16="http://schemas.microsoft.com/office/drawing/2014/chart" uri="{C3380CC4-5D6E-409C-BE32-E72D297353CC}">
                <c16:uniqueId val="{00000034-1433-514A-A9A4-3C402B55BB30}"/>
              </c:ext>
            </c:extLst>
          </c:dPt>
          <c:dPt>
            <c:idx val="9"/>
            <c:invertIfNegative val="0"/>
            <c:bubble3D val="0"/>
            <c:spPr>
              <a:solidFill>
                <a:srgbClr val="D7E4BD"/>
              </a:solidFill>
              <a:ln>
                <a:solidFill>
                  <a:srgbClr val="D7E4BD"/>
                </a:solidFill>
              </a:ln>
            </c:spPr>
            <c:extLst>
              <c:ext xmlns:c16="http://schemas.microsoft.com/office/drawing/2014/chart" uri="{C3380CC4-5D6E-409C-BE32-E72D297353CC}">
                <c16:uniqueId val="{00000036-1433-514A-A9A4-3C402B55BB30}"/>
              </c:ext>
            </c:extLst>
          </c:dPt>
          <c:dPt>
            <c:idx val="10"/>
            <c:invertIfNegative val="0"/>
            <c:bubble3D val="0"/>
            <c:spPr>
              <a:solidFill>
                <a:srgbClr val="CCC1DA"/>
              </a:solidFill>
              <a:ln>
                <a:solidFill>
                  <a:srgbClr val="CCC1DA"/>
                </a:solidFill>
              </a:ln>
            </c:spPr>
            <c:extLst>
              <c:ext xmlns:c16="http://schemas.microsoft.com/office/drawing/2014/chart" uri="{C3380CC4-5D6E-409C-BE32-E72D297353CC}">
                <c16:uniqueId val="{00000038-1433-514A-A9A4-3C402B55BB30}"/>
              </c:ext>
            </c:extLst>
          </c:dPt>
          <c:dPt>
            <c:idx val="11"/>
            <c:invertIfNegative val="0"/>
            <c:bubble3D val="0"/>
            <c:spPr>
              <a:solidFill>
                <a:srgbClr val="B7DEE8"/>
              </a:solidFill>
              <a:ln>
                <a:solidFill>
                  <a:srgbClr val="B7DEE8"/>
                </a:solidFill>
              </a:ln>
            </c:spPr>
            <c:extLst>
              <c:ext xmlns:c16="http://schemas.microsoft.com/office/drawing/2014/chart" uri="{C3380CC4-5D6E-409C-BE32-E72D297353CC}">
                <c16:uniqueId val="{0000003A-1433-514A-A9A4-3C402B55BB30}"/>
              </c:ext>
            </c:extLst>
          </c:dPt>
          <c:dPt>
            <c:idx val="12"/>
            <c:invertIfNegative val="0"/>
            <c:bubble3D val="0"/>
            <c:spPr>
              <a:solidFill>
                <a:srgbClr val="FCD5B5"/>
              </a:solidFill>
              <a:ln>
                <a:solidFill>
                  <a:srgbClr val="FCD5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3C-1433-514A-A9A4-3C402B55BB30}"/>
              </c:ext>
            </c:extLst>
          </c:dPt>
          <c:dPt>
            <c:idx val="14"/>
            <c:invertIfNegative val="0"/>
            <c:bubble3D val="0"/>
            <c:spPr>
              <a:solidFill>
                <a:srgbClr val="B9CDE5"/>
              </a:solidFill>
              <a:ln>
                <a:solidFill>
                  <a:srgbClr val="B9CDE5"/>
                </a:solidFill>
              </a:ln>
            </c:spPr>
            <c:extLst>
              <c:ext xmlns:c16="http://schemas.microsoft.com/office/drawing/2014/chart" uri="{C3380CC4-5D6E-409C-BE32-E72D297353CC}">
                <c16:uniqueId val="{0000003E-1433-514A-A9A4-3C402B55BB30}"/>
              </c:ext>
            </c:extLst>
          </c:dPt>
          <c:dPt>
            <c:idx val="15"/>
            <c:invertIfNegative val="0"/>
            <c:bubble3D val="0"/>
            <c:spPr>
              <a:solidFill>
                <a:srgbClr val="E6B9B8"/>
              </a:solidFill>
              <a:ln>
                <a:solidFill>
                  <a:srgbClr val="E6B9B8"/>
                </a:solidFill>
              </a:ln>
            </c:spPr>
            <c:extLst>
              <c:ext xmlns:c16="http://schemas.microsoft.com/office/drawing/2014/chart" uri="{C3380CC4-5D6E-409C-BE32-E72D297353CC}">
                <c16:uniqueId val="{00000040-1433-514A-A9A4-3C402B55BB30}"/>
              </c:ext>
            </c:extLst>
          </c:dPt>
          <c:dPt>
            <c:idx val="16"/>
            <c:invertIfNegative val="0"/>
            <c:bubble3D val="0"/>
            <c:spPr>
              <a:solidFill>
                <a:srgbClr val="D7E4BD"/>
              </a:solidFill>
              <a:ln>
                <a:solidFill>
                  <a:srgbClr val="D7E4BD"/>
                </a:solidFill>
              </a:ln>
            </c:spPr>
            <c:extLst>
              <c:ext xmlns:c16="http://schemas.microsoft.com/office/drawing/2014/chart" uri="{C3380CC4-5D6E-409C-BE32-E72D297353CC}">
                <c16:uniqueId val="{00000042-1433-514A-A9A4-3C402B55BB30}"/>
              </c:ext>
            </c:extLst>
          </c:dPt>
          <c:dPt>
            <c:idx val="17"/>
            <c:invertIfNegative val="0"/>
            <c:bubble3D val="0"/>
            <c:spPr>
              <a:solidFill>
                <a:srgbClr val="CCC1DA"/>
              </a:solidFill>
              <a:ln>
                <a:solidFill>
                  <a:srgbClr val="CCC1DA"/>
                </a:solidFill>
              </a:ln>
            </c:spPr>
            <c:extLst>
              <c:ext xmlns:c16="http://schemas.microsoft.com/office/drawing/2014/chart" uri="{C3380CC4-5D6E-409C-BE32-E72D297353CC}">
                <c16:uniqueId val="{00000044-1433-514A-A9A4-3C402B55BB30}"/>
              </c:ext>
            </c:extLst>
          </c:dPt>
          <c:dPt>
            <c:idx val="18"/>
            <c:invertIfNegative val="0"/>
            <c:bubble3D val="0"/>
            <c:spPr>
              <a:solidFill>
                <a:srgbClr val="B7DEE8"/>
              </a:solidFill>
              <a:ln>
                <a:solidFill>
                  <a:srgbClr val="B7DEE8"/>
                </a:solidFill>
              </a:ln>
            </c:spPr>
            <c:extLst>
              <c:ext xmlns:c16="http://schemas.microsoft.com/office/drawing/2014/chart" uri="{C3380CC4-5D6E-409C-BE32-E72D297353CC}">
                <c16:uniqueId val="{00000046-1433-514A-A9A4-3C402B55BB30}"/>
              </c:ext>
            </c:extLst>
          </c:dPt>
          <c:dPt>
            <c:idx val="19"/>
            <c:invertIfNegative val="0"/>
            <c:bubble3D val="0"/>
            <c:spPr>
              <a:solidFill>
                <a:srgbClr val="FCD5B5"/>
              </a:solidFill>
              <a:ln>
                <a:solidFill>
                  <a:srgbClr val="FCD5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48-1433-514A-A9A4-3C402B55BB30}"/>
              </c:ext>
            </c:extLst>
          </c:dPt>
          <c:dLbls>
            <c:dLbl>
              <c:idx val="0"/>
              <c:layout>
                <c:manualLayout>
                  <c:x val="6.4946887208385904E-3"/>
                  <c:y val="-0.1372561245064939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2"/>
                        </a:solidFill>
                      </a:rPr>
                      <a:t>29%</a:t>
                    </a:r>
                    <a:endParaRPr lang="en-US" sz="1200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433-514A-A9A4-3C402B55BB30}"/>
                </c:ext>
              </c:extLst>
            </c:dLbl>
            <c:dLbl>
              <c:idx val="1"/>
              <c:layout>
                <c:manualLayout>
                  <c:x val="-3.4907723899733497E-17"/>
                  <c:y val="-0.1727792146000949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2"/>
                        </a:solidFill>
                      </a:rPr>
                      <a:t>36%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433-514A-A9A4-3C402B55BB30}"/>
                </c:ext>
              </c:extLst>
            </c:dLbl>
            <c:dLbl>
              <c:idx val="2"/>
              <c:layout>
                <c:manualLayout>
                  <c:x val="0"/>
                  <c:y val="-0.171768988748584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2"/>
                        </a:solidFill>
                      </a:rPr>
                      <a:t>42%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433-514A-A9A4-3C402B55BB30}"/>
                </c:ext>
              </c:extLst>
            </c:dLbl>
            <c:dLbl>
              <c:idx val="3"/>
              <c:layout>
                <c:manualLayout>
                  <c:x val="3.2474722136560498E-3"/>
                  <c:y val="-0.192043433851625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2"/>
                        </a:solidFill>
                      </a:rPr>
                      <a:t>47%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433-514A-A9A4-3C402B55BB30}"/>
                </c:ext>
              </c:extLst>
            </c:dLbl>
            <c:dLbl>
              <c:idx val="4"/>
              <c:layout>
                <c:manualLayout>
                  <c:x val="0"/>
                  <c:y val="-0.2077612143696349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2"/>
                        </a:solidFill>
                      </a:rPr>
                      <a:t>48%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433-514A-A9A4-3C402B55BB30}"/>
                </c:ext>
              </c:extLst>
            </c:dLbl>
            <c:dLbl>
              <c:idx val="5"/>
              <c:layout>
                <c:manualLayout>
                  <c:x val="3.2474722136560498E-3"/>
                  <c:y val="-0.163898025445346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2"/>
                        </a:solidFill>
                      </a:rPr>
                      <a:t>45%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433-514A-A9A4-3C402B55BB30}"/>
                </c:ext>
              </c:extLst>
            </c:dLbl>
            <c:dLbl>
              <c:idx val="7"/>
              <c:layout>
                <c:manualLayout>
                  <c:x val="-1.4938241545484599E-3"/>
                  <c:y val="-0.11797620359431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433-514A-A9A4-3C402B55BB30}"/>
                </c:ext>
              </c:extLst>
            </c:dLbl>
            <c:dLbl>
              <c:idx val="8"/>
              <c:layout>
                <c:manualLayout>
                  <c:x val="0"/>
                  <c:y val="-0.16475987053689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433-514A-A9A4-3C402B55BB30}"/>
                </c:ext>
              </c:extLst>
            </c:dLbl>
            <c:dLbl>
              <c:idx val="9"/>
              <c:layout>
                <c:manualLayout>
                  <c:x val="-5.4772919592003998E-17"/>
                  <c:y val="-0.1322147109246669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19%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433-514A-A9A4-3C402B55BB30}"/>
                </c:ext>
              </c:extLst>
            </c:dLbl>
            <c:dLbl>
              <c:idx val="10"/>
              <c:layout>
                <c:manualLayout>
                  <c:x val="0"/>
                  <c:y val="-0.17493023291571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1433-514A-A9A4-3C402B55BB30}"/>
                </c:ext>
              </c:extLst>
            </c:dLbl>
            <c:dLbl>
              <c:idx val="11"/>
              <c:layout>
                <c:manualLayout>
                  <c:x val="-1.4938241545484599E-3"/>
                  <c:y val="-0.1728961604399489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1433-514A-A9A4-3C402B55BB30}"/>
                </c:ext>
              </c:extLst>
            </c:dLbl>
            <c:dLbl>
              <c:idx val="12"/>
              <c:layout>
                <c:manualLayout>
                  <c:x val="0"/>
                  <c:y val="-0.189168740246062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1433-514A-A9A4-3C402B55BB30}"/>
                </c:ext>
              </c:extLst>
            </c:dLbl>
            <c:dLbl>
              <c:idx val="14"/>
              <c:layout>
                <c:manualLayout>
                  <c:x val="0"/>
                  <c:y val="-9.356733388514890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1433-514A-A9A4-3C402B55BB30}"/>
                </c:ext>
              </c:extLst>
            </c:dLbl>
            <c:dLbl>
              <c:idx val="15"/>
              <c:layout>
                <c:manualLayout>
                  <c:x val="0"/>
                  <c:y val="-9.560140636091310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1433-514A-A9A4-3C402B55BB30}"/>
                </c:ext>
              </c:extLst>
            </c:dLbl>
            <c:dLbl>
              <c:idx val="16"/>
              <c:layout>
                <c:manualLayout>
                  <c:x val="0"/>
                  <c:y val="-0.1261124934973749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1433-514A-A9A4-3C402B55BB30}"/>
                </c:ext>
              </c:extLst>
            </c:dLbl>
            <c:dLbl>
              <c:idx val="17"/>
              <c:layout>
                <c:manualLayout>
                  <c:x val="-1.4938241545485701E-3"/>
                  <c:y val="-0.14441914577925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29%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1433-514A-A9A4-3C402B55BB30}"/>
                </c:ext>
              </c:extLst>
            </c:dLbl>
            <c:dLbl>
              <c:idx val="18"/>
              <c:layout>
                <c:manualLayout>
                  <c:x val="-1.09545839184005E-16"/>
                  <c:y val="-0.132214871087854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28%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1433-514A-A9A4-3C402B55BB30}"/>
                </c:ext>
              </c:extLst>
            </c:dLbl>
            <c:dLbl>
              <c:idx val="19"/>
              <c:layout>
                <c:manualLayout>
                  <c:x val="-1.17623949177044E-7"/>
                  <c:y val="-8.136289903056420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1433-514A-A9A4-3C402B55BB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HIV-unexposed</c:v>
                </c:pt>
                <c:pt idx="1">
                  <c:v>TDF/FTC/EFV</c:v>
                </c:pt>
                <c:pt idx="2">
                  <c:v>TDF/FTC/NVP</c:v>
                </c:pt>
                <c:pt idx="3">
                  <c:v>ZDV/3TC/NVP</c:v>
                </c:pt>
                <c:pt idx="4">
                  <c:v>TDF/FTC/LPV-r</c:v>
                </c:pt>
                <c:pt idx="5">
                  <c:v>ZDV/3TC/LPV-r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0.18820000000000003</c:v>
                </c:pt>
                <c:pt idx="1">
                  <c:v>0.24149999999999999</c:v>
                </c:pt>
                <c:pt idx="2">
                  <c:v>0.23820000000000002</c:v>
                </c:pt>
                <c:pt idx="3">
                  <c:v>0.26669999999999994</c:v>
                </c:pt>
                <c:pt idx="4">
                  <c:v>0.29000000000000004</c:v>
                </c:pt>
                <c:pt idx="5">
                  <c:v>0.21559999999999999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1433-514A-A9A4-3C402B55BB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151476480"/>
        <c:axId val="159158656"/>
      </c:barChart>
      <c:catAx>
        <c:axId val="1514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9158656"/>
        <c:crosses val="autoZero"/>
        <c:auto val="1"/>
        <c:lblAlgn val="ctr"/>
        <c:lblOffset val="0"/>
        <c:noMultiLvlLbl val="0"/>
      </c:catAx>
      <c:valAx>
        <c:axId val="159158656"/>
        <c:scaling>
          <c:orientation val="minMax"/>
          <c:max val="0.55000000000000004"/>
        </c:scaling>
        <c:delete val="1"/>
        <c:axPos val="l"/>
        <c:numFmt formatCode="0%" sourceLinked="1"/>
        <c:majorTickMark val="out"/>
        <c:minorTickMark val="none"/>
        <c:tickLblPos val="nextTo"/>
        <c:crossAx val="1514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CBDCE-2E34-4020-BF36-7221FDDA7BBD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FE42D-9387-46D0-A68B-0603D0A6B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8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8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25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8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8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8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0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0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3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looked but the slides from this presentation weren’t available on the conference website, but there were also benefits in terms of reduced horizontal infections from DTG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E42D-9387-46D0-A68B-0603D0A6B4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17A9-1053-4EE0-8A3E-150254159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90881" y="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17946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49450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49450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88AE2-2149-41B9-BDAB-86D1134409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1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F054A-1A36-443C-BE9A-7E62A227B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1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02BC-BB09-46E2-89ED-6CEC23C067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1100"/>
            <a:ext cx="82296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29399"/>
            <a:ext cx="914400" cy="2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ACF5A-AF10-48F9-8A78-5825A055A0E9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90328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48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1" r:id="rId3"/>
    <p:sldLayoutId id="214748368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cines/publications/drugalerts/Statement_on_DTG_18May_2018final.pdf?ua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1200"/>
          </a:xfrm>
          <a:solidFill>
            <a:srgbClr val="C00000"/>
          </a:solidFill>
        </p:spPr>
        <p:txBody>
          <a:bodyPr/>
          <a:lstStyle/>
          <a:p>
            <a:br>
              <a:rPr lang="en-US" b="1" dirty="0"/>
            </a:br>
            <a:r>
              <a:rPr lang="en-US" sz="2800" b="1" dirty="0"/>
              <a:t>Building the Community Response to the Dolutegravir Safety Signal </a:t>
            </a:r>
            <a:br>
              <a:rPr lang="en-US" b="1" dirty="0"/>
            </a:br>
            <a:br>
              <a:rPr lang="en-US" sz="2400" b="1" dirty="0"/>
            </a:br>
            <a:br>
              <a:rPr lang="en-US" b="1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138" y="4667612"/>
            <a:ext cx="5956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spc="-25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Jacqueline </a:t>
            </a:r>
            <a:r>
              <a:rPr lang="en-US" sz="1800" spc="-25" dirty="0" err="1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Wambui</a:t>
            </a:r>
            <a:r>
              <a:rPr lang="en-US" sz="1800" spc="-25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, </a:t>
            </a:r>
            <a:r>
              <a:rPr lang="en-US" sz="1800" spc="-25" dirty="0" err="1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AfroCAB</a:t>
            </a:r>
            <a:r>
              <a:rPr lang="en-US" sz="1800" spc="-25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 Representative, </a:t>
            </a:r>
            <a:r>
              <a:rPr lang="en-US" spc="-25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rPr>
              <a:t>NEPHAK</a:t>
            </a:r>
            <a:endParaRPr lang="en-US" sz="1800" spc="-25" dirty="0">
              <a:solidFill>
                <a:schemeClr val="bg1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spc="-25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Amsterdam, Netherlands| July </a:t>
            </a:r>
            <a:r>
              <a:rPr lang="en-US" spc="-25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rPr>
              <a:t>26</a:t>
            </a:r>
            <a:r>
              <a:rPr lang="en-US" sz="1800" spc="-25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, 2018</a:t>
            </a: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25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rPr>
              <a:t>IAS</a:t>
            </a:r>
            <a:endParaRPr lang="en-US" sz="1800" spc="-25" dirty="0">
              <a:solidFill>
                <a:schemeClr val="bg1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17" y="2971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Feedback from the Kigali Dolutegravir Stakeholder Meeting of African Women Living with HIV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88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Discussion – Patient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0891D-F1FC-8C41-8246-C903722659FC}"/>
              </a:ext>
            </a:extLst>
          </p:cNvPr>
          <p:cNvSpPr txBox="1"/>
          <p:nvPr/>
        </p:nvSpPr>
        <p:spPr>
          <a:xfrm>
            <a:off x="3485926" y="1905000"/>
            <a:ext cx="5493038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“On TLE, I felt dizzy, tired, couldn’t work, and couldn’t take care of my small kids properly. It’s been one month since I started using it [DTG]. It’s a big change. I’m active, my kids are happy because they have an active mother, and I can do my work without depending on anybody.”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</a:p>
          <a:p>
            <a:endParaRPr lang="en-US" sz="1000" b="1" dirty="0"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–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meeting participant on DTG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" y="1905000"/>
            <a:ext cx="348546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9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Discussion -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13" name="TextBox 712"/>
          <p:cNvSpPr txBox="1"/>
          <p:nvPr/>
        </p:nvSpPr>
        <p:spPr>
          <a:xfrm>
            <a:off x="381000" y="1600198"/>
            <a:ext cx="6019800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 to TLD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while maintaining tenofovir-lamivudine-efavirenz/tenofovir-emtricitabine-efavirenz (TLE/TEE) in the system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complex.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However, supply chain systems currently manage multiple regimens for second-line and toxicity and it was always known that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 and pregnancy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could be an issue.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will face challenges,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can work together to overcome them.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EA683-F66B-2B42-AF0A-ACB3EE485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99" y="3081221"/>
            <a:ext cx="1100603" cy="110060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29C285-3336-AB4E-8E7F-686676FEE1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99" y="1578231"/>
            <a:ext cx="933450" cy="962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24B7CB-2A34-8E4C-BE9A-22876D498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8182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3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Key Takeaways – Voices of WLHIV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1203159"/>
            <a:ext cx="7315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Potential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similar to the other ARV treatments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that are currently available to us. </a:t>
            </a:r>
          </a:p>
          <a:p>
            <a:pPr lvl="0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are diverse –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women seek to have children. </a:t>
            </a:r>
          </a:p>
          <a:p>
            <a:pPr lvl="0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can make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decisions about our reproductive health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disappointed at our lack of involvement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decision making in regards to our treatment access.</a:t>
            </a:r>
          </a:p>
          <a:p>
            <a:pPr lvl="0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 believe that, with correct information and contraceptive access,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make informed choices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in using DTG and planning our pregnancy.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is an opportunity for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integrating much-needed access to contraceptives within HIV treatment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order to achieve universal reproductive health care for all.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7FC3A-C75F-0A40-A4AC-5DD88E047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6" y="1203159"/>
            <a:ext cx="571500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BDA4B4-785A-F14A-9642-82A61733B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52" y="1885298"/>
            <a:ext cx="292787" cy="583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C2267D-36F9-D94A-AD88-DAD85AF9D2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3" y="5644815"/>
            <a:ext cx="431800" cy="622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314787-1FA0-C64B-B12D-1A01AC0225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8" y="4424200"/>
            <a:ext cx="659413" cy="6594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1C8302-9A24-5D46-9ED3-11FC3CDF81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9" y="2682060"/>
            <a:ext cx="392896" cy="5909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8456C-D67F-2341-AC2E-26EDD49ECC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3" y="3450600"/>
            <a:ext cx="675227" cy="7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1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Recommendations – Policymakers, Stakeholders &amp; Governments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4144841-26F4-544A-8608-E701473087DA}"/>
              </a:ext>
            </a:extLst>
          </p:cNvPr>
          <p:cNvGrpSpPr/>
          <p:nvPr/>
        </p:nvGrpSpPr>
        <p:grpSpPr>
          <a:xfrm>
            <a:off x="377223" y="1296442"/>
            <a:ext cx="660930" cy="446824"/>
            <a:chOff x="1150500" y="1998772"/>
            <a:chExt cx="632887" cy="493548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E40D3D0-9244-5B41-9D74-07A693CFDE84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52F2CFB5-359A-B546-8D72-A8AE1B64F02B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D0CC6A-5EB8-2744-990E-CC0A1697ADD9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5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oup 73">
            <a:extLst>
              <a:ext uri="{FF2B5EF4-FFF2-40B4-BE49-F238E27FC236}">
                <a16:creationId xmlns:a16="http://schemas.microsoft.com/office/drawing/2014/main" id="{6AF18C71-8ABA-C94C-B922-2FE0CBCAD0C0}"/>
              </a:ext>
            </a:extLst>
          </p:cNvPr>
          <p:cNvGrpSpPr/>
          <p:nvPr/>
        </p:nvGrpSpPr>
        <p:grpSpPr>
          <a:xfrm>
            <a:off x="343269" y="2687734"/>
            <a:ext cx="660929" cy="446824"/>
            <a:chOff x="1150500" y="1998772"/>
            <a:chExt cx="632887" cy="493548"/>
          </a:xfrm>
        </p:grpSpPr>
        <p:sp>
          <p:nvSpPr>
            <p:cNvPr id="11" name="Rounded Rectangle 77">
              <a:extLst>
                <a:ext uri="{FF2B5EF4-FFF2-40B4-BE49-F238E27FC236}">
                  <a16:creationId xmlns:a16="http://schemas.microsoft.com/office/drawing/2014/main" id="{784179FC-2545-0440-A68A-3C9B697492E0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12" name="Rounded Rectangle 78">
              <a:extLst>
                <a:ext uri="{FF2B5EF4-FFF2-40B4-BE49-F238E27FC236}">
                  <a16:creationId xmlns:a16="http://schemas.microsoft.com/office/drawing/2014/main" id="{E11F78FB-DD9C-534E-96AB-5E5E50F1CDF7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8CD170-0FB4-3B49-B6F0-76C710B2285A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5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7A397E9C-56F9-DB4E-BE07-26F762B42F62}"/>
              </a:ext>
            </a:extLst>
          </p:cNvPr>
          <p:cNvGrpSpPr/>
          <p:nvPr/>
        </p:nvGrpSpPr>
        <p:grpSpPr>
          <a:xfrm>
            <a:off x="326690" y="4194140"/>
            <a:ext cx="660930" cy="446824"/>
            <a:chOff x="1150500" y="1998772"/>
            <a:chExt cx="632887" cy="493548"/>
          </a:xfrm>
        </p:grpSpPr>
        <p:sp>
          <p:nvSpPr>
            <p:cNvPr id="15" name="Rounded Rectangle 1">
              <a:extLst>
                <a:ext uri="{FF2B5EF4-FFF2-40B4-BE49-F238E27FC236}">
                  <a16:creationId xmlns:a16="http://schemas.microsoft.com/office/drawing/2014/main" id="{D200C095-CD31-7842-84C3-B639D697F2D8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98531BFF-B63E-854F-9107-9EF5F0C4C52F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1DB49C-A253-B14F-A98E-A6953AC108EB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5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oup 73">
            <a:extLst>
              <a:ext uri="{FF2B5EF4-FFF2-40B4-BE49-F238E27FC236}">
                <a16:creationId xmlns:a16="http://schemas.microsoft.com/office/drawing/2014/main" id="{BE4D831F-1626-484F-9484-A51896C09D37}"/>
              </a:ext>
            </a:extLst>
          </p:cNvPr>
          <p:cNvGrpSpPr/>
          <p:nvPr/>
        </p:nvGrpSpPr>
        <p:grpSpPr>
          <a:xfrm>
            <a:off x="5043444" y="1304773"/>
            <a:ext cx="660929" cy="446824"/>
            <a:chOff x="1150500" y="1998772"/>
            <a:chExt cx="632887" cy="493548"/>
          </a:xfrm>
        </p:grpSpPr>
        <p:sp>
          <p:nvSpPr>
            <p:cNvPr id="19" name="Rounded Rectangle 77">
              <a:extLst>
                <a:ext uri="{FF2B5EF4-FFF2-40B4-BE49-F238E27FC236}">
                  <a16:creationId xmlns:a16="http://schemas.microsoft.com/office/drawing/2014/main" id="{E158D5B9-5932-454D-B66C-135C19D14E2F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20" name="Rounded Rectangle 78">
              <a:extLst>
                <a:ext uri="{FF2B5EF4-FFF2-40B4-BE49-F238E27FC236}">
                  <a16:creationId xmlns:a16="http://schemas.microsoft.com/office/drawing/2014/main" id="{8C9CFCCF-0B95-A446-B13D-8DCE15869AB1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88B9FB-DAAC-0945-A1F2-B5EEDC43C2BA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5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6C0E04B4-6B38-D94B-AEDA-AB6F21999592}"/>
              </a:ext>
            </a:extLst>
          </p:cNvPr>
          <p:cNvGrpSpPr/>
          <p:nvPr/>
        </p:nvGrpSpPr>
        <p:grpSpPr>
          <a:xfrm>
            <a:off x="5026255" y="2696065"/>
            <a:ext cx="660930" cy="446824"/>
            <a:chOff x="1150500" y="1998772"/>
            <a:chExt cx="632887" cy="493548"/>
          </a:xfrm>
        </p:grpSpPr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985779D9-1030-554B-885A-47FFB4402818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53488B5C-1255-BB4B-A8E6-A3C78A57EB0E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847E7F-766F-8345-A2F9-762DE4272294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5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6</a:t>
              </a:r>
              <a:endPara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4221539-49D6-2E4D-A4DA-4499480CBA77}"/>
              </a:ext>
            </a:extLst>
          </p:cNvPr>
          <p:cNvSpPr txBox="1"/>
          <p:nvPr/>
        </p:nvSpPr>
        <p:spPr>
          <a:xfrm>
            <a:off x="1312639" y="1084551"/>
            <a:ext cx="328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Do not deny us, WLHIV, access to DTG regardless of our childbearing potential.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75E760-84B0-674C-B4F3-D9B6D6050885}"/>
              </a:ext>
            </a:extLst>
          </p:cNvPr>
          <p:cNvSpPr txBox="1"/>
          <p:nvPr/>
        </p:nvSpPr>
        <p:spPr>
          <a:xfrm>
            <a:off x="1304426" y="2189144"/>
            <a:ext cx="3322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Strengthen HIV and SRH services to ensure access to DTG together with acceptable, available, affordable and accessible contraception.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664462-27BA-6148-8DF0-F4220656ED57}"/>
              </a:ext>
            </a:extLst>
          </p:cNvPr>
          <p:cNvSpPr txBox="1"/>
          <p:nvPr/>
        </p:nvSpPr>
        <p:spPr>
          <a:xfrm>
            <a:off x="5915196" y="2319310"/>
            <a:ext cx="3114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Better integrate HIV, sexual and reproductive health (SRH), and other treatment support services.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8642CB-3935-A74C-8ED7-AA2AC07512C5}"/>
              </a:ext>
            </a:extLst>
          </p:cNvPr>
          <p:cNvSpPr txBox="1"/>
          <p:nvPr/>
        </p:nvSpPr>
        <p:spPr>
          <a:xfrm>
            <a:off x="1312639" y="4077346"/>
            <a:ext cx="301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Do not force WLHIV to take a particular medication.</a:t>
            </a: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0A45B17B-3590-EC49-AD7E-5B5C5459EC5D}"/>
              </a:ext>
            </a:extLst>
          </p:cNvPr>
          <p:cNvGrpSpPr/>
          <p:nvPr/>
        </p:nvGrpSpPr>
        <p:grpSpPr>
          <a:xfrm>
            <a:off x="5011307" y="4140642"/>
            <a:ext cx="660930" cy="446824"/>
            <a:chOff x="1150500" y="1998772"/>
            <a:chExt cx="632887" cy="493548"/>
          </a:xfrm>
        </p:grpSpPr>
        <p:sp>
          <p:nvSpPr>
            <p:cNvPr id="30" name="Rounded Rectangle 1">
              <a:extLst>
                <a:ext uri="{FF2B5EF4-FFF2-40B4-BE49-F238E27FC236}">
                  <a16:creationId xmlns:a16="http://schemas.microsoft.com/office/drawing/2014/main" id="{735F9135-0066-554B-9D87-23B118D1ACCA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23629B7A-6307-4143-A476-54E038EF256F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3BB23F-6463-C142-8C9B-A82CCF10A67B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5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</a:t>
              </a:r>
              <a:endPara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A676547-67CF-424C-927D-13F91A3B047A}"/>
              </a:ext>
            </a:extLst>
          </p:cNvPr>
          <p:cNvSpPr txBox="1"/>
          <p:nvPr/>
        </p:nvSpPr>
        <p:spPr>
          <a:xfrm>
            <a:off x="5915196" y="3772220"/>
            <a:ext cx="3114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Clearly communicate the short and long-term side effects of ARVs to enable us to make informed decisions.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D29342-AB0B-6146-86A8-427B8DFC5E1C}"/>
              </a:ext>
            </a:extLst>
          </p:cNvPr>
          <p:cNvSpPr txBox="1"/>
          <p:nvPr/>
        </p:nvSpPr>
        <p:spPr>
          <a:xfrm>
            <a:off x="1317875" y="5263658"/>
            <a:ext cx="328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Involve us, the WLHIV, in local, national, and global discussions and decisions regarding HIV treatment options.</a:t>
            </a: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A4AE9259-720F-0D43-9564-E7B4FC7D8746}"/>
              </a:ext>
            </a:extLst>
          </p:cNvPr>
          <p:cNvGrpSpPr/>
          <p:nvPr/>
        </p:nvGrpSpPr>
        <p:grpSpPr>
          <a:xfrm>
            <a:off x="386028" y="5748872"/>
            <a:ext cx="660930" cy="446824"/>
            <a:chOff x="1150500" y="1998772"/>
            <a:chExt cx="632887" cy="493548"/>
          </a:xfrm>
        </p:grpSpPr>
        <p:sp>
          <p:nvSpPr>
            <p:cNvPr id="37" name="Rounded Rectangle 1">
              <a:extLst>
                <a:ext uri="{FF2B5EF4-FFF2-40B4-BE49-F238E27FC236}">
                  <a16:creationId xmlns:a16="http://schemas.microsoft.com/office/drawing/2014/main" id="{4ADB413D-C3AC-4D4F-A2FA-483D7DBE4B09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38" name="Rounded Rectangle 5">
              <a:extLst>
                <a:ext uri="{FF2B5EF4-FFF2-40B4-BE49-F238E27FC236}">
                  <a16:creationId xmlns:a16="http://schemas.microsoft.com/office/drawing/2014/main" id="{38C41B68-93AC-1B43-BCD4-6ADDB5239FE6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CA1F6F-95FE-7947-8C7C-915840142EE1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5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" name="Group 2">
            <a:extLst>
              <a:ext uri="{FF2B5EF4-FFF2-40B4-BE49-F238E27FC236}">
                <a16:creationId xmlns:a16="http://schemas.microsoft.com/office/drawing/2014/main" id="{86D2E075-F95A-1946-9706-3AAEB58738B7}"/>
              </a:ext>
            </a:extLst>
          </p:cNvPr>
          <p:cNvGrpSpPr/>
          <p:nvPr/>
        </p:nvGrpSpPr>
        <p:grpSpPr>
          <a:xfrm>
            <a:off x="4960949" y="5632080"/>
            <a:ext cx="660930" cy="446824"/>
            <a:chOff x="1150500" y="1998772"/>
            <a:chExt cx="632887" cy="493548"/>
          </a:xfrm>
        </p:grpSpPr>
        <p:sp>
          <p:nvSpPr>
            <p:cNvPr id="41" name="Rounded Rectangle 1">
              <a:extLst>
                <a:ext uri="{FF2B5EF4-FFF2-40B4-BE49-F238E27FC236}">
                  <a16:creationId xmlns:a16="http://schemas.microsoft.com/office/drawing/2014/main" id="{BCC2D600-2ABC-4D47-8897-CA1AABA6A1F2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4BC8448A-96E4-6040-B4C6-04BF0E20BA21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C89D8F2-0EED-784F-A3E8-6C2CA6AD8033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5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</a:t>
              </a:r>
              <a:endPara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54A54F3-B578-594C-923E-B3306428679B}"/>
              </a:ext>
            </a:extLst>
          </p:cNvPr>
          <p:cNvSpPr txBox="1"/>
          <p:nvPr/>
        </p:nvSpPr>
        <p:spPr>
          <a:xfrm>
            <a:off x="5915196" y="1167720"/>
            <a:ext cx="311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Include us in research studies and clinical trials.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F18BCF-19BA-F14D-BD6C-9B53F6B4D636}"/>
              </a:ext>
            </a:extLst>
          </p:cNvPr>
          <p:cNvSpPr txBox="1"/>
          <p:nvPr/>
        </p:nvSpPr>
        <p:spPr>
          <a:xfrm>
            <a:off x="5915196" y="5255325"/>
            <a:ext cx="3114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Strengthen surveillance systems in order to detect any and all potential risk and harm due to use of ARVs.</a:t>
            </a:r>
          </a:p>
        </p:txBody>
      </p:sp>
    </p:spTree>
    <p:extLst>
      <p:ext uri="{BB962C8B-B14F-4D97-AF65-F5344CB8AC3E}">
        <p14:creationId xmlns:p14="http://schemas.microsoft.com/office/powerpoint/2010/main" val="351072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Act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" y="13716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 are calling for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TLD to be made available urgently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across Africa, with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everyone having access,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regardless of gender or reproductive capability, and with integration of sexual and reproductive health services.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It is critical to not just view a pregnant mother, or any woman of childbearing potential, as a vessel for a baby, but as an individual in her own right, who deserves access to the very best, evidence-based treatment available and the right to be adequately informed to make a choice that she feels is best for her. </a:t>
            </a:r>
          </a:p>
        </p:txBody>
      </p:sp>
    </p:spTree>
    <p:extLst>
      <p:ext uri="{BB962C8B-B14F-4D97-AF65-F5344CB8AC3E}">
        <p14:creationId xmlns:p14="http://schemas.microsoft.com/office/powerpoint/2010/main" val="233651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 b="6999"/>
          <a:stretch/>
        </p:blipFill>
        <p:spPr bwMode="auto">
          <a:xfrm>
            <a:off x="1219200" y="1870514"/>
            <a:ext cx="6324600" cy="2389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55144" y="4385114"/>
            <a:ext cx="6324599" cy="56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200" b="1" dirty="0">
                <a:solidFill>
                  <a:srgbClr val="972109"/>
                </a:solidFill>
                <a:effectLst/>
                <a:latin typeface="Calibri"/>
                <a:ea typeface="Calibri"/>
                <a:cs typeface="Times New Roman"/>
              </a:rPr>
              <a:t>NOTHING FOR US WITHOUT US.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officeArt object" descr="Picture 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5" b="31432"/>
          <a:stretch/>
        </p:blipFill>
        <p:spPr bwMode="auto">
          <a:xfrm>
            <a:off x="6858000" y="6103583"/>
            <a:ext cx="1718814" cy="589090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43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Situation –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74" name="TextBox 673"/>
          <p:cNvSpPr txBox="1"/>
          <p:nvPr/>
        </p:nvSpPr>
        <p:spPr>
          <a:xfrm>
            <a:off x="176049" y="1295400"/>
            <a:ext cx="879190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Botswana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Tsepamo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study interim results indicated a potential link between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tube defects (NTD) and dolutegravir (DTG)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use at the time of conception.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Global and national stakeholders reacted quickly to the safety signal. The messages and directives in the responses varied, but they all have one thread in common: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to no community consultation.</a:t>
            </a: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means that we, the global community,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not consult the primary population affected by these findings, the women living with HIV,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regards to their own health care decisions. 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2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Situation – Actions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75DB9-DB31-D64E-9C73-0F92676442F8}"/>
              </a:ext>
            </a:extLst>
          </p:cNvPr>
          <p:cNvSpPr/>
          <p:nvPr/>
        </p:nvSpPr>
        <p:spPr>
          <a:xfrm>
            <a:off x="193140" y="1143000"/>
            <a:ext cx="897893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WHO recommended that countries continue to follow their current guidelines </a:t>
            </a:r>
            <a:r>
              <a:rPr lang="en-US" sz="2400" dirty="0">
                <a:latin typeface="Calibri" panose="020F0502020204030204" pitchFamily="34" charset="0"/>
              </a:rPr>
              <a:t>until further updates are available. 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Ministries have created interim plans </a:t>
            </a:r>
            <a:r>
              <a:rPr lang="en-US" sz="2400" dirty="0">
                <a:latin typeface="Calibri" panose="020F0502020204030204" pitchFamily="34" charset="0"/>
              </a:rPr>
              <a:t>to adapt their HIV treatment guidelines while they wait for more data and guidance. </a:t>
            </a:r>
          </a:p>
          <a:p>
            <a:endParaRPr lang="en-US" sz="11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Some countries are introducing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TLD for all first-line patients </a:t>
            </a:r>
            <a:r>
              <a:rPr lang="en-US" sz="2400" i="1" dirty="0">
                <a:latin typeface="Calibri" panose="020F0502020204030204" pitchFamily="34" charset="0"/>
              </a:rPr>
              <a:t>(with note of caution for women of childbearing age, counseling on contraception, and option of TLE if they choose).</a:t>
            </a:r>
          </a:p>
          <a:p>
            <a:endParaRPr lang="en-US" sz="1000" i="1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Several countries made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highly conservative choices that restrict DTG for all women of child bearing age.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Other countries are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still deliberating. </a:t>
            </a:r>
          </a:p>
          <a:p>
            <a:endParaRPr lang="en-US" sz="11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Community consultations were held in some countries </a:t>
            </a:r>
            <a:r>
              <a:rPr lang="en-US" sz="2400" dirty="0">
                <a:latin typeface="Calibri" panose="020F0502020204030204" pitchFamily="34" charset="0"/>
              </a:rPr>
              <a:t>but without one clear message from communities the impact on influencing policy decisions was minimal.  </a:t>
            </a:r>
          </a:p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C8AC73-103E-A84F-9277-E77363CA268A}"/>
              </a:ext>
            </a:extLst>
          </p:cNvPr>
          <p:cNvSpPr/>
          <p:nvPr/>
        </p:nvSpPr>
        <p:spPr>
          <a:xfrm>
            <a:off x="6400800" y="6611778"/>
            <a:ext cx="35246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3"/>
              </a:rPr>
              <a:t>WHO Statement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18 May, 2018</a:t>
            </a:r>
          </a:p>
        </p:txBody>
      </p:sp>
    </p:spTree>
    <p:extLst>
      <p:ext uri="{BB962C8B-B14F-4D97-AF65-F5344CB8AC3E}">
        <p14:creationId xmlns:p14="http://schemas.microsoft.com/office/powerpoint/2010/main" val="137833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Situation – Actions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74" name="TextBox 673"/>
          <p:cNvSpPr txBox="1"/>
          <p:nvPr/>
        </p:nvSpPr>
        <p:spPr>
          <a:xfrm>
            <a:off x="176049" y="2133600"/>
            <a:ext cx="87919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 need to address this major gap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 elevate input from communities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national programs finalize HIV treatment guidelines. </a:t>
            </a: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Consensus from the community is needed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inform the decisions made by international and national bodies regarding DTG access for women. </a:t>
            </a:r>
          </a:p>
        </p:txBody>
      </p:sp>
    </p:spTree>
    <p:extLst>
      <p:ext uri="{BB962C8B-B14F-4D97-AF65-F5344CB8AC3E}">
        <p14:creationId xmlns:p14="http://schemas.microsoft.com/office/powerpoint/2010/main" val="271329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Result - Community Response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63" name="Rectangle 1462"/>
          <p:cNvSpPr/>
          <p:nvPr/>
        </p:nvSpPr>
        <p:spPr bwMode="auto">
          <a:xfrm>
            <a:off x="6183874" y="4613281"/>
            <a:ext cx="419818" cy="2481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09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1491" name="Picture 1490" descr="C:\Users\Shaun\Desktop\675px-Flag_of_Swazilan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06" y="3249250"/>
            <a:ext cx="1065334" cy="7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2" name="Picture 4" descr="C:\Users\Shaun\Box Sync\2000px-Flag_of_South_Afric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67" y="5519578"/>
            <a:ext cx="1065375" cy="60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3" name="Picture 5" descr="C:\Users\Shaun\Desktop\1280px-Flag_of_Keny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77" y="5519578"/>
            <a:ext cx="1007130" cy="63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14BCCA-F52F-804C-AAE1-A3FD66B47B72}"/>
              </a:ext>
            </a:extLst>
          </p:cNvPr>
          <p:cNvSpPr txBox="1"/>
          <p:nvPr/>
        </p:nvSpPr>
        <p:spPr>
          <a:xfrm>
            <a:off x="268012" y="1155018"/>
            <a:ext cx="8571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AfroCAB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organized a meeting of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 women living with HIV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representing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countries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Kigali, Rwanda on July 13 and 14 to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potential NTD safety signal and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 joint position on behalf of women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access to optimal HIV treatment and prevention.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3677119-64E3-AB40-A0F4-FC88651B25B8}"/>
              </a:ext>
            </a:extLst>
          </p:cNvPr>
          <p:cNvSpPr/>
          <p:nvPr/>
        </p:nvSpPr>
        <p:spPr>
          <a:xfrm>
            <a:off x="1907877" y="6228544"/>
            <a:ext cx="585125" cy="21332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</a:rPr>
              <a:t>Kenya</a:t>
            </a:r>
            <a:endParaRPr lang="en-US" sz="12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F323F2C-BC23-694B-9EB3-1E377355FCB9}"/>
              </a:ext>
            </a:extLst>
          </p:cNvPr>
          <p:cNvSpPr/>
          <p:nvPr/>
        </p:nvSpPr>
        <p:spPr>
          <a:xfrm>
            <a:off x="4830667" y="6228544"/>
            <a:ext cx="914401" cy="18058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South Africa</a:t>
            </a:r>
            <a:endParaRPr lang="en-US" sz="12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6D42111-73E2-BC40-AB63-790EAB8AC979}"/>
              </a:ext>
            </a:extLst>
          </p:cNvPr>
          <p:cNvSpPr/>
          <p:nvPr/>
        </p:nvSpPr>
        <p:spPr>
          <a:xfrm>
            <a:off x="3429000" y="3959473"/>
            <a:ext cx="685802" cy="25920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Malawi</a:t>
            </a:r>
            <a:endParaRPr lang="en-US" sz="12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36" name="Picture 2" descr="C:\Users\Shaun\Desktop\Flag_of_Malawi.svg.png">
            <a:extLst>
              <a:ext uri="{FF2B5EF4-FFF2-40B4-BE49-F238E27FC236}">
                <a16:creationId xmlns:a16="http://schemas.microsoft.com/office/drawing/2014/main" id="{414A7FF9-BFAA-A545-8C97-5D5F7D72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49251"/>
            <a:ext cx="1065375" cy="66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Shaun\Desktop\cameroonflagimage1.png">
            <a:extLst>
              <a:ext uri="{FF2B5EF4-FFF2-40B4-BE49-F238E27FC236}">
                <a16:creationId xmlns:a16="http://schemas.microsoft.com/office/drawing/2014/main" id="{1A1185A2-4D08-1049-8362-1C7090311F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9" y="5519578"/>
            <a:ext cx="976854" cy="60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4591977-837D-D34C-BBD5-5FCD2B800F37}"/>
              </a:ext>
            </a:extLst>
          </p:cNvPr>
          <p:cNvSpPr/>
          <p:nvPr/>
        </p:nvSpPr>
        <p:spPr>
          <a:xfrm>
            <a:off x="427979" y="6228544"/>
            <a:ext cx="662561" cy="21332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</a:rPr>
              <a:t>Cameroon</a:t>
            </a:r>
            <a:endParaRPr lang="en-US" sz="12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39" name="Picture 38" descr="C:\Users\Shaun\Desktop\383px-Flag_of_Tanzania.svg.png">
            <a:extLst>
              <a:ext uri="{FF2B5EF4-FFF2-40B4-BE49-F238E27FC236}">
                <a16:creationId xmlns:a16="http://schemas.microsoft.com/office/drawing/2014/main" id="{CC81EB7D-BA3B-A14F-B945-EB69BE5D2F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06" y="4360263"/>
            <a:ext cx="1065334" cy="6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5D57F76-770A-6F40-90FC-7975067D839A}"/>
              </a:ext>
            </a:extLst>
          </p:cNvPr>
          <p:cNvSpPr/>
          <p:nvPr/>
        </p:nvSpPr>
        <p:spPr>
          <a:xfrm>
            <a:off x="6319106" y="5084730"/>
            <a:ext cx="742923" cy="19699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</a:rPr>
              <a:t>Tanzania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41" name="Picture 40" descr="C:\Users\Shaun\Box Sync\Market Intelligence Working Folder\National Treatment Guidelines\4 - National Treatment Guidelines, Q2 2017\Official Country Guideline Documents\Cameroon\2000px-Flag_of_Uganda.svg.png">
            <a:extLst>
              <a:ext uri="{FF2B5EF4-FFF2-40B4-BE49-F238E27FC236}">
                <a16:creationId xmlns:a16="http://schemas.microsoft.com/office/drawing/2014/main" id="{F0E4CF08-66C8-B542-A081-EE7334EE23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27" y="3249250"/>
            <a:ext cx="1067908" cy="6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C1E4539-8F47-4349-90BD-95DFBDA7CE59}"/>
              </a:ext>
            </a:extLst>
          </p:cNvPr>
          <p:cNvSpPr/>
          <p:nvPr/>
        </p:nvSpPr>
        <p:spPr>
          <a:xfrm>
            <a:off x="7775127" y="3959473"/>
            <a:ext cx="596244" cy="21332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</a:rPr>
              <a:t>Uganda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422EE-312D-A044-8809-B76782153E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9" y="3249251"/>
            <a:ext cx="993347" cy="664839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1C04681-61C4-544F-B6E5-07A89D7CDA35}"/>
              </a:ext>
            </a:extLst>
          </p:cNvPr>
          <p:cNvSpPr/>
          <p:nvPr/>
        </p:nvSpPr>
        <p:spPr>
          <a:xfrm>
            <a:off x="427979" y="3959473"/>
            <a:ext cx="596244" cy="21332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Botswana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0C1432-C76E-8F48-8943-659E27113C89}"/>
              </a:ext>
            </a:extLst>
          </p:cNvPr>
          <p:cNvSpPr/>
          <p:nvPr/>
        </p:nvSpPr>
        <p:spPr>
          <a:xfrm>
            <a:off x="427979" y="5084730"/>
            <a:ext cx="596244" cy="21332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Burundi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B1E381-127E-A644-ABBD-52C7685BE3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77" y="3249251"/>
            <a:ext cx="1007130" cy="698143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A98570E-B2ED-D045-8AE0-D6A2F373D461}"/>
              </a:ext>
            </a:extLst>
          </p:cNvPr>
          <p:cNvSpPr/>
          <p:nvPr/>
        </p:nvSpPr>
        <p:spPr>
          <a:xfrm>
            <a:off x="1907877" y="3959473"/>
            <a:ext cx="1046530" cy="3112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Democratic Republic of Congo 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CAD0AC-2353-A342-966D-707591AE70F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77" y="4360263"/>
            <a:ext cx="1007130" cy="665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C6D59461-7C6D-1243-9CFA-2E5555CC758F}"/>
              </a:ext>
            </a:extLst>
          </p:cNvPr>
          <p:cNvSpPr/>
          <p:nvPr/>
        </p:nvSpPr>
        <p:spPr>
          <a:xfrm>
            <a:off x="1907877" y="5084730"/>
            <a:ext cx="759122" cy="24845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Ivory Coast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398ADC-12C3-934B-8962-2CF30CDF08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360263"/>
            <a:ext cx="999141" cy="665427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8E9DA7D-B4E3-9442-8636-699D6C23105A}"/>
              </a:ext>
            </a:extLst>
          </p:cNvPr>
          <p:cNvSpPr/>
          <p:nvPr/>
        </p:nvSpPr>
        <p:spPr>
          <a:xfrm>
            <a:off x="4830667" y="5084730"/>
            <a:ext cx="1798733" cy="24845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Senegal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278F9D-3B07-DD4D-A9CA-077E3E7BDA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519578"/>
            <a:ext cx="1009283" cy="638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4B5FDB-DD64-9146-8994-5C993861B6A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66" y="3249251"/>
            <a:ext cx="1065375" cy="664839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00AFAA9-385A-4F4C-A938-B76000A76B16}"/>
              </a:ext>
            </a:extLst>
          </p:cNvPr>
          <p:cNvSpPr/>
          <p:nvPr/>
        </p:nvSpPr>
        <p:spPr>
          <a:xfrm>
            <a:off x="3429000" y="5084730"/>
            <a:ext cx="1798733" cy="24845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</a:rPr>
              <a:t>Mozambi</a:t>
            </a: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que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72848EC-69A1-B945-9419-FBB464B33694}"/>
              </a:ext>
            </a:extLst>
          </p:cNvPr>
          <p:cNvSpPr/>
          <p:nvPr/>
        </p:nvSpPr>
        <p:spPr>
          <a:xfrm>
            <a:off x="4830667" y="3959473"/>
            <a:ext cx="1798733" cy="24845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Rwand</a:t>
            </a:r>
            <a:r>
              <a:rPr lang="en-US" sz="11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</a:rPr>
              <a:t>a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23571A3-2548-EB44-AF17-50E9C932E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67" y="4360263"/>
            <a:ext cx="1065375" cy="652676"/>
          </a:xfrm>
          <a:prstGeom prst="rect">
            <a:avLst/>
          </a:prstGeom>
        </p:spPr>
      </p:pic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019C7BC4-10D5-3D46-A465-E9F687546689}"/>
              </a:ext>
            </a:extLst>
          </p:cNvPr>
          <p:cNvSpPr/>
          <p:nvPr/>
        </p:nvSpPr>
        <p:spPr>
          <a:xfrm>
            <a:off x="3429000" y="6228544"/>
            <a:ext cx="1798733" cy="24845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</a:rPr>
              <a:t>Nigeria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1F61D957-082F-8147-8BB5-F9DB71614310}"/>
              </a:ext>
            </a:extLst>
          </p:cNvPr>
          <p:cNvSpPr/>
          <p:nvPr/>
        </p:nvSpPr>
        <p:spPr>
          <a:xfrm>
            <a:off x="6319106" y="3886200"/>
            <a:ext cx="1404561" cy="39005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Swaziland</a:t>
            </a:r>
            <a:endParaRPr lang="en-US" sz="12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E33BD8C-C1F5-1647-A9EB-B6E0FD41F1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06" y="5519578"/>
            <a:ext cx="1065334" cy="606871"/>
          </a:xfrm>
          <a:prstGeom prst="rect">
            <a:avLst/>
          </a:prstGeom>
        </p:spPr>
      </p:pic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70D11A0B-0736-9A4C-AEE2-D97A4E732188}"/>
              </a:ext>
            </a:extLst>
          </p:cNvPr>
          <p:cNvSpPr/>
          <p:nvPr/>
        </p:nvSpPr>
        <p:spPr>
          <a:xfrm>
            <a:off x="6319106" y="6228544"/>
            <a:ext cx="1798733" cy="24845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</a:rPr>
              <a:t>Togo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5D62839-28D0-EF41-885D-F2DCB1E2E85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75126" y="4360263"/>
            <a:ext cx="1064073" cy="6336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E6538ED-CE56-D144-93FE-12D4CFF72E7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9" y="4360263"/>
            <a:ext cx="976854" cy="652676"/>
          </a:xfrm>
          <a:prstGeom prst="rect">
            <a:avLst/>
          </a:prstGeom>
        </p:spPr>
      </p:pic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82849D8A-D74F-624A-A5E5-C6CA645DED1B}"/>
              </a:ext>
            </a:extLst>
          </p:cNvPr>
          <p:cNvSpPr/>
          <p:nvPr/>
        </p:nvSpPr>
        <p:spPr>
          <a:xfrm>
            <a:off x="7775127" y="5084730"/>
            <a:ext cx="596244" cy="21332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Zambia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4AC5926-B3F7-9442-9E92-59F0E5D41E4F}"/>
              </a:ext>
            </a:extLst>
          </p:cNvPr>
          <p:cNvSpPr/>
          <p:nvPr/>
        </p:nvSpPr>
        <p:spPr>
          <a:xfrm>
            <a:off x="7775127" y="6228544"/>
            <a:ext cx="742923" cy="22942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Zimbabwe</a:t>
            </a:r>
            <a:endParaRPr lang="en-US" sz="1100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E6B1A95-42F3-C944-A063-C808A443D5E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27" y="5519578"/>
            <a:ext cx="1064072" cy="606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349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Meeting Participants – Global and National 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599" y="1207475"/>
            <a:ext cx="879190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721" y="1538335"/>
            <a:ext cx="854818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Presentations from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normative bodies, national programs, and implementing partners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presented the current global landscape and considerations following the neural tube defect safety signal.    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panel of women initiated on DTG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 provided their experiences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were overwhelming positive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 since starting their new treatment. 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Feedback sessions from community consultation meetings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in Malawi, Uganda, and Kenya shared successes and challenges with country engagement and advocacy.  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5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Topline 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13" name="TextBox 712"/>
          <p:cNvSpPr txBox="1"/>
          <p:nvPr/>
        </p:nvSpPr>
        <p:spPr>
          <a:xfrm>
            <a:off x="228600" y="1283305"/>
            <a:ext cx="8686800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Unanimous decision based on the data currently available that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DTG’s benefits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reduced side effects, improved efficacy, and a high barrier to resistance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outweigh its potential risks. </a:t>
            </a: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Concluded that blanket exclusions that deny women equitable access to this optimal HIV treatment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warranted or justified.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FE885-A551-B04B-B2EC-2B77F2B01B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7" b="5718"/>
          <a:stretch/>
        </p:blipFill>
        <p:spPr>
          <a:xfrm>
            <a:off x="609600" y="4033202"/>
            <a:ext cx="7924800" cy="24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Discussion –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13" name="TextBox 712"/>
          <p:cNvSpPr txBox="1"/>
          <p:nvPr/>
        </p:nvSpPr>
        <p:spPr>
          <a:xfrm>
            <a:off x="76200" y="1010245"/>
            <a:ext cx="891540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benefits of DTG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have been well documented and studied. </a:t>
            </a:r>
            <a:r>
              <a:rPr lang="en-US" sz="2400" dirty="0">
                <a:latin typeface="Calibri" panose="020F0502020204030204" pitchFamily="34" charset="0"/>
              </a:rPr>
              <a:t>An IAS presentation by CEPHAC earlier this week provided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further analysis on the potential benefits of DTG over EFV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  <a:r>
              <a:rPr lang="en-US" sz="2400" b="1" dirty="0">
                <a:latin typeface="Calibri" panose="020F0502020204030204" pitchFamily="34" charset="0"/>
              </a:rPr>
              <a:t>  </a:t>
            </a:r>
            <a:r>
              <a:rPr lang="en-US" sz="2400" dirty="0">
                <a:latin typeface="Calibri" panose="020F0502020204030204" pitchFamily="34" charset="0"/>
              </a:rPr>
              <a:t>The following are key findings presented: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</a:rPr>
              <a:t>Dolutegravir-based ART would avert &gt;25,000 deaths among women of childbearing age and 5,000 pediatric HIV infections </a:t>
            </a:r>
            <a:r>
              <a:rPr lang="en-US" sz="2400" dirty="0">
                <a:latin typeface="Calibri" panose="020F0502020204030204" pitchFamily="34" charset="0"/>
              </a:rPr>
              <a:t>compared to </a:t>
            </a:r>
            <a:r>
              <a:rPr lang="en-US" sz="2400" dirty="0" err="1">
                <a:latin typeface="Calibri" panose="020F0502020204030204" pitchFamily="34" charset="0"/>
              </a:rPr>
              <a:t>efavirenz</a:t>
            </a:r>
            <a:r>
              <a:rPr lang="en-US" sz="2400" dirty="0">
                <a:latin typeface="Calibri" panose="020F0502020204030204" pitchFamily="34" charset="0"/>
              </a:rPr>
              <a:t>-based ART over a five-year period in South Africa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These benefits </a:t>
            </a:r>
            <a:r>
              <a:rPr lang="en-US" sz="2400" b="1" dirty="0">
                <a:latin typeface="Calibri" panose="020F0502020204030204" pitchFamily="34" charset="0"/>
              </a:rPr>
              <a:t>may come at the expense of overall pediatric survival</a:t>
            </a:r>
            <a:r>
              <a:rPr lang="en-US" sz="2400" dirty="0">
                <a:latin typeface="Calibri" panose="020F0502020204030204" pitchFamily="34" charset="0"/>
              </a:rPr>
              <a:t> if the increased risk of NTDS with DTG from </a:t>
            </a:r>
            <a:r>
              <a:rPr lang="en-US" sz="2400" dirty="0" err="1">
                <a:latin typeface="Calibri" panose="020F0502020204030204" pitchFamily="34" charset="0"/>
              </a:rPr>
              <a:t>Tsepamo</a:t>
            </a:r>
            <a:r>
              <a:rPr lang="en-US" sz="2400" dirty="0">
                <a:latin typeface="Calibri" panose="020F0502020204030204" pitchFamily="34" charset="0"/>
              </a:rPr>
              <a:t> persists with additional data.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However, there would be </a:t>
            </a:r>
            <a:r>
              <a:rPr lang="en-US" sz="2400" b="1" dirty="0">
                <a:latin typeface="Calibri" panose="020F0502020204030204" pitchFamily="34" charset="0"/>
              </a:rPr>
              <a:t>approximately 3-fold more deaths averted among women than pediatric deaths added</a:t>
            </a:r>
            <a:r>
              <a:rPr lang="en-US" sz="2400" dirty="0">
                <a:latin typeface="Calibri" panose="020F0502020204030204" pitchFamily="34" charset="0"/>
              </a:rPr>
              <a:t> with use of DTG for all women of childbearing age with HIV in South Africa.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1021" y="6594902"/>
            <a:ext cx="11354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CEPHAC. IAS 2018</a:t>
            </a:r>
          </a:p>
          <a:p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831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b="1" dirty="0">
                <a:cs typeface="Calibri" panose="020F0502020204030204" pitchFamily="34" charset="0"/>
              </a:rPr>
              <a:t>Discussion – Side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C17A9-1053-4EE0-8A3E-150254159B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13" name="TextBox 712"/>
          <p:cNvSpPr txBox="1"/>
          <p:nvPr/>
        </p:nvSpPr>
        <p:spPr>
          <a:xfrm>
            <a:off x="76200" y="1142306"/>
            <a:ext cx="9067800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ARVs have associated risks of side effects,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including adverse birth outcomes.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 associated with EFV use must be recognized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factored into evaluation of risks and benefits,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as the potential risk of adverse birth outcomes for women on DTG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must be weighed against its benefits. </a:t>
            </a:r>
            <a:r>
              <a:rPr lang="en-GB" sz="2400" dirty="0"/>
              <a:t> 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61582"/>
            <a:ext cx="165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Any adverse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birth outcome 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Severe adverse birth outcome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737767"/>
              </p:ext>
            </p:extLst>
          </p:nvPr>
        </p:nvGraphicFramePr>
        <p:xfrm>
          <a:off x="1508046" y="3503739"/>
          <a:ext cx="7635954" cy="314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1021" y="6594902"/>
            <a:ext cx="11354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Zash R. 9thIAS Conference Abstract MOAX0202LB</a:t>
            </a:r>
          </a:p>
          <a:p>
            <a:r>
              <a:rPr lang="en-US" sz="1050" dirty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2258"/>
              </p:ext>
            </p:extLst>
          </p:nvPr>
        </p:nvGraphicFramePr>
        <p:xfrm>
          <a:off x="2209801" y="5694120"/>
          <a:ext cx="6781799" cy="7499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6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90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HIV-uninfected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(N=34,616)</a:t>
                      </a:r>
                    </a:p>
                  </a:txBody>
                  <a:tcPr marL="105903" marR="105903" marT="39714" marB="3971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EFV/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TDF/FTC 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(N=2,503)</a:t>
                      </a:r>
                    </a:p>
                  </a:txBody>
                  <a:tcPr marL="105903" marR="105903" marT="39714" marB="39714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NVP/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TDF/FTC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(N=775)</a:t>
                      </a:r>
                    </a:p>
                  </a:txBody>
                  <a:tcPr marL="105903" marR="105903" marT="39714" marB="39714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NVP/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ZDV/3TC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(1,403)</a:t>
                      </a:r>
                    </a:p>
                  </a:txBody>
                  <a:tcPr marL="105903" marR="105903" marT="39714" marB="39714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LPV-r /</a:t>
                      </a:r>
                    </a:p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TDF/FTC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(N=237)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105903" marR="105903" marT="39714" marB="39714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LPV-r/ZDV/3TC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(N=169)</a:t>
                      </a:r>
                    </a:p>
                  </a:txBody>
                  <a:tcPr marL="105903" marR="105903" marT="39714" marB="39714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563756" y="4800600"/>
            <a:ext cx="468169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63756" y="5414796"/>
            <a:ext cx="468169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 bwMode="auto">
          <a:xfrm>
            <a:off x="3200400" y="3727629"/>
            <a:ext cx="1295400" cy="286727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09" charset="0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016698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-109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marL="285750" indent="-285750">
          <a:spcBef>
            <a:spcPts val="600"/>
          </a:spcBef>
          <a:buFont typeface="Arial" panose="020B0604020202020204" pitchFamily="34" charset="0"/>
          <a:buChar char="•"/>
          <a:defRPr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1296</Words>
  <Application>Microsoft Office PowerPoint</Application>
  <PresentationFormat>On-screen Show (4:3)</PresentationFormat>
  <Paragraphs>185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Calibri</vt:lpstr>
      <vt:lpstr>Times New Roman</vt:lpstr>
      <vt:lpstr>Verdana</vt:lpstr>
      <vt:lpstr>Wingdings</vt:lpstr>
      <vt:lpstr>3_Custom Design</vt:lpstr>
      <vt:lpstr> Building the Community Response to the Dolutegravir Safety Signal    </vt:lpstr>
      <vt:lpstr>Situation – Background</vt:lpstr>
      <vt:lpstr>Situation – Actions Taken</vt:lpstr>
      <vt:lpstr>Situation – Actions Needed</vt:lpstr>
      <vt:lpstr>Result - Community Response  </vt:lpstr>
      <vt:lpstr>Meeting Participants – Global and National Stakeholders</vt:lpstr>
      <vt:lpstr>Topline Message</vt:lpstr>
      <vt:lpstr>Discussion – Benefits</vt:lpstr>
      <vt:lpstr>Discussion – Side Effects</vt:lpstr>
      <vt:lpstr>Discussion – Patient Experience</vt:lpstr>
      <vt:lpstr>Discussion - Challenges</vt:lpstr>
      <vt:lpstr>Key Takeaways – Voices of WLHIV</vt:lpstr>
      <vt:lpstr>Recommendations – Policymakers, Stakeholders &amp; Governments</vt:lpstr>
      <vt:lpstr>Act Now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Vineet Prabhu</dc:creator>
  <cp:lastModifiedBy>Princess</cp:lastModifiedBy>
  <cp:revision>1230</cp:revision>
  <dcterms:created xsi:type="dcterms:W3CDTF">2015-01-22T16:35:42Z</dcterms:created>
  <dcterms:modified xsi:type="dcterms:W3CDTF">2018-07-26T07:22:45Z</dcterms:modified>
</cp:coreProperties>
</file>